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6" r:id="rId5"/>
    <p:sldId id="267" r:id="rId6"/>
    <p:sldId id="265" r:id="rId7"/>
    <p:sldId id="259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96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11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86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9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1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8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0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0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6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2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63E08-9C91-EC43-849D-13228387C877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05464-E50A-B147-946D-FCA77020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8903323" cy="14700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Mobile</a:t>
            </a:r>
            <a:r>
              <a:rPr lang="zh-CN" altLang="en-US" sz="2800" dirty="0" smtClean="0">
                <a:latin typeface="Avenir Black"/>
                <a:cs typeface="Avenir Black"/>
              </a:rPr>
              <a:t> </a:t>
            </a:r>
            <a:r>
              <a:rPr lang="en-US" sz="2800" dirty="0" smtClean="0">
                <a:latin typeface="Avenir Black"/>
                <a:cs typeface="Avenir Black"/>
              </a:rPr>
              <a:t>game</a:t>
            </a:r>
            <a:r>
              <a:rPr lang="zh-CN" altLang="en-US" sz="2800" dirty="0" smtClean="0">
                <a:latin typeface="Avenir Black"/>
                <a:cs typeface="Avenir Black"/>
              </a:rPr>
              <a:t> </a:t>
            </a:r>
            <a:r>
              <a:rPr lang="en-US" sz="2800" dirty="0" smtClean="0">
                <a:latin typeface="Avenir Black"/>
                <a:cs typeface="Avenir Black"/>
              </a:rPr>
              <a:t>(Clash Royale)</a:t>
            </a:r>
            <a:r>
              <a:rPr lang="zh-CN" altLang="en-US" sz="2800" dirty="0" smtClean="0">
                <a:latin typeface="Avenir Black"/>
                <a:cs typeface="Avenir Black"/>
              </a:rPr>
              <a:t> </a:t>
            </a:r>
            <a:r>
              <a:rPr lang="en-US" sz="2800" dirty="0" smtClean="0">
                <a:latin typeface="Avenir Black"/>
                <a:cs typeface="Avenir Black"/>
              </a:rPr>
              <a:t>match result prediction using multiple machine learning algorithms</a:t>
            </a:r>
            <a:endParaRPr lang="en-US" sz="2800" dirty="0">
              <a:latin typeface="Avenir Black"/>
              <a:cs typeface="Avenir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Zheng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</a:t>
            </a:r>
          </a:p>
          <a:p>
            <a:r>
              <a:rPr lang="en-US" sz="2000" dirty="0" err="1" smtClean="0"/>
              <a:t>Yiming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Wang</a:t>
            </a:r>
            <a:r>
              <a:rPr lang="zh-CN" altLang="en-US" sz="2000" dirty="0" smtClean="0"/>
              <a:t> </a:t>
            </a:r>
            <a:endParaRPr lang="en-US" altLang="zh-CN" sz="2000" dirty="0"/>
          </a:p>
          <a:p>
            <a:r>
              <a:rPr lang="en-US" altLang="zh-CN" sz="2000" dirty="0" err="1" smtClean="0"/>
              <a:t>Fangwen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Wu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448961" y="6378822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</a:t>
            </a:r>
            <a:r>
              <a:rPr lang="zh-CN" altLang="en-US" i="1" dirty="0" smtClean="0"/>
              <a:t> </a:t>
            </a:r>
            <a:r>
              <a:rPr lang="en-US" i="1" dirty="0" smtClean="0"/>
              <a:t>CS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446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semester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project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470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Clash</a:t>
            </a:r>
            <a:r>
              <a:rPr lang="en-US" dirty="0" smtClean="0"/>
              <a:t> Royale</a:t>
            </a:r>
          </a:p>
          <a:p>
            <a:pPr lvl="1"/>
            <a:r>
              <a:rPr lang="en-US" dirty="0" smtClean="0"/>
              <a:t>Card-based strategic game</a:t>
            </a:r>
          </a:p>
          <a:p>
            <a:pPr lvl="1"/>
            <a:r>
              <a:rPr lang="en-US" dirty="0" smtClean="0"/>
              <a:t>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players</a:t>
            </a:r>
            <a:endParaRPr lang="en-US" dirty="0" smtClean="0"/>
          </a:p>
          <a:p>
            <a:pPr lvl="1"/>
            <a:r>
              <a:rPr lang="en-US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dirty="0" smtClean="0"/>
              <a:t>7</a:t>
            </a:r>
            <a:r>
              <a:rPr lang="en-US" altLang="zh-CN" dirty="0" smtClean="0"/>
              <a:t>4</a:t>
            </a:r>
            <a:r>
              <a:rPr lang="en-US" dirty="0" smtClean="0"/>
              <a:t> cards</a:t>
            </a:r>
          </a:p>
          <a:p>
            <a:pPr lvl="1"/>
            <a:r>
              <a:rPr lang="en-US" smtClean="0"/>
              <a:t>Card</a:t>
            </a:r>
            <a:r>
              <a:rPr lang="zh-CN" altLang="en-US" smtClean="0"/>
              <a:t> </a:t>
            </a:r>
            <a:r>
              <a:rPr lang="en-US" altLang="zh-CN" dirty="0" smtClean="0"/>
              <a:t>combination/play style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55" y="4423186"/>
            <a:ext cx="3209779" cy="1702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81" y="1713090"/>
            <a:ext cx="2855297" cy="2923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959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Clash</a:t>
            </a:r>
            <a:r>
              <a:rPr lang="en-US" dirty="0" smtClean="0"/>
              <a:t> Royale</a:t>
            </a:r>
          </a:p>
          <a:p>
            <a:pPr lvl="1"/>
            <a:r>
              <a:rPr lang="en-US" dirty="0" smtClean="0"/>
              <a:t>Card-based strategy game</a:t>
            </a:r>
          </a:p>
          <a:p>
            <a:pPr lvl="1"/>
            <a:r>
              <a:rPr lang="en-US" dirty="0" smtClean="0"/>
              <a:t>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players</a:t>
            </a:r>
            <a:endParaRPr lang="en-US" dirty="0" smtClean="0"/>
          </a:p>
          <a:p>
            <a:pPr lvl="1"/>
            <a:r>
              <a:rPr lang="en-US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dirty="0" smtClean="0"/>
              <a:t>7</a:t>
            </a:r>
            <a:r>
              <a:rPr lang="en-US" altLang="zh-CN" dirty="0" smtClean="0"/>
              <a:t>4</a:t>
            </a:r>
            <a:r>
              <a:rPr lang="en-US" dirty="0" smtClean="0"/>
              <a:t> cards</a:t>
            </a:r>
          </a:p>
          <a:p>
            <a:pPr lvl="1"/>
            <a:r>
              <a:rPr lang="en-US" dirty="0" smtClean="0"/>
              <a:t>Card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combination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55" y="4423186"/>
            <a:ext cx="3209779" cy="1702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81" y="1713090"/>
            <a:ext cx="2855297" cy="2923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8937" y="5046583"/>
            <a:ext cx="5003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badi MT Condensed Extra Bold"/>
                <a:cs typeface="Abadi MT Condensed Extra Bold"/>
              </a:rPr>
              <a:t>Can</a:t>
            </a:r>
            <a:r>
              <a:rPr lang="zh-CN" altLang="en-US" sz="2800" b="1" dirty="0" smtClean="0">
                <a:latin typeface="Abadi MT Condensed Extra Bold"/>
                <a:cs typeface="Abadi MT Condensed Extra Bold"/>
              </a:rPr>
              <a:t> </a:t>
            </a:r>
            <a:r>
              <a:rPr lang="en-US" altLang="zh-CN" sz="2800" b="1" dirty="0" smtClean="0">
                <a:latin typeface="Abadi MT Condensed Extra Bold"/>
                <a:cs typeface="Abadi MT Condensed Extra Bold"/>
              </a:rPr>
              <a:t>we</a:t>
            </a:r>
            <a:r>
              <a:rPr lang="zh-CN" altLang="en-US" sz="2800" b="1" dirty="0" smtClean="0">
                <a:latin typeface="Abadi MT Condensed Extra Bold"/>
                <a:cs typeface="Abadi MT Condensed Extra Bold"/>
              </a:rPr>
              <a:t> </a:t>
            </a:r>
            <a:r>
              <a:rPr lang="en-US" altLang="zh-CN" sz="2800" b="1" dirty="0" smtClean="0">
                <a:latin typeface="Abadi MT Condensed Extra Bold"/>
                <a:cs typeface="Abadi MT Condensed Extra Bold"/>
              </a:rPr>
              <a:t>predict</a:t>
            </a:r>
            <a:r>
              <a:rPr lang="zh-CN" altLang="en-US" sz="2800" b="1" dirty="0" smtClean="0">
                <a:latin typeface="Abadi MT Condensed Extra Bold"/>
                <a:cs typeface="Abadi MT Condensed Extra Bold"/>
              </a:rPr>
              <a:t> </a:t>
            </a:r>
            <a:r>
              <a:rPr lang="en-US" altLang="zh-CN" sz="2800" b="1" dirty="0" smtClean="0">
                <a:latin typeface="Abadi MT Condensed Extra Bold"/>
                <a:cs typeface="Abadi MT Condensed Extra Bold"/>
              </a:rPr>
              <a:t>the</a:t>
            </a:r>
            <a:r>
              <a:rPr lang="zh-CN" altLang="en-US" sz="2800" b="1" dirty="0" smtClean="0">
                <a:latin typeface="Abadi MT Condensed Extra Bold"/>
                <a:cs typeface="Abadi MT Condensed Extra Bold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Abadi MT Condensed Extra Bold"/>
                <a:cs typeface="Abadi MT Condensed Extra Bold"/>
              </a:rPr>
              <a:t>match</a:t>
            </a:r>
            <a:r>
              <a:rPr lang="zh-CN" altLang="en-US" sz="2800" b="1" dirty="0" smtClean="0">
                <a:solidFill>
                  <a:srgbClr val="FF0000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Abadi MT Condensed Extra Bold"/>
                <a:cs typeface="Abadi MT Condensed Extra Bold"/>
              </a:rPr>
              <a:t>result</a:t>
            </a:r>
            <a:r>
              <a:rPr lang="zh-CN" altLang="en-US" sz="2800" b="1" dirty="0" smtClean="0">
                <a:solidFill>
                  <a:srgbClr val="FF0000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altLang="zh-CN" sz="2800" b="1" dirty="0" smtClean="0">
                <a:latin typeface="Abadi MT Condensed Extra Bold"/>
                <a:cs typeface="Abadi MT Condensed Extra Bold"/>
              </a:rPr>
              <a:t>given</a:t>
            </a:r>
            <a:r>
              <a:rPr lang="zh-CN" altLang="en-US" sz="2800" b="1" dirty="0" smtClean="0">
                <a:latin typeface="Abadi MT Condensed Extra Bold"/>
                <a:cs typeface="Abadi MT Condensed Extra Bold"/>
              </a:rPr>
              <a:t> </a:t>
            </a:r>
            <a:r>
              <a:rPr lang="en-US" altLang="zh-CN" sz="2800" b="1" dirty="0" smtClean="0">
                <a:latin typeface="Abadi MT Condensed Extra Bold"/>
                <a:cs typeface="Abadi MT Condensed Extra Bold"/>
              </a:rPr>
              <a:t>two</a:t>
            </a:r>
            <a:r>
              <a:rPr lang="zh-CN" altLang="en-US" sz="2800" b="1" dirty="0" smtClean="0">
                <a:latin typeface="Abadi MT Condensed Extra Bold"/>
                <a:cs typeface="Abadi MT Condensed Extra Bold"/>
              </a:rPr>
              <a:t> </a:t>
            </a:r>
            <a:r>
              <a:rPr lang="en-US" altLang="zh-CN" sz="2800" b="1" dirty="0" smtClean="0">
                <a:latin typeface="Abadi MT Condensed Extra Bold"/>
                <a:cs typeface="Abadi MT Condensed Extra Bold"/>
              </a:rPr>
              <a:t>selected</a:t>
            </a:r>
            <a:r>
              <a:rPr lang="zh-CN" altLang="en-US" sz="2800" b="1" dirty="0" smtClean="0">
                <a:latin typeface="Abadi MT Condensed Extra Bold"/>
                <a:cs typeface="Abadi MT Condensed Extra Bold"/>
              </a:rPr>
              <a:t> </a:t>
            </a:r>
            <a:r>
              <a:rPr lang="en-US" altLang="zh-CN" sz="2800" b="1" dirty="0" smtClean="0">
                <a:latin typeface="Abadi MT Condensed Extra Bold"/>
                <a:cs typeface="Abadi MT Condensed Extra Bold"/>
              </a:rPr>
              <a:t>battle</a:t>
            </a:r>
            <a:r>
              <a:rPr lang="zh-CN" altLang="en-US" sz="2800" b="1" dirty="0" smtClean="0">
                <a:latin typeface="Abadi MT Condensed Extra Bold"/>
                <a:cs typeface="Abadi MT Condensed Extra Bold"/>
              </a:rPr>
              <a:t> </a:t>
            </a:r>
            <a:r>
              <a:rPr lang="en-US" altLang="zh-CN" sz="2800" b="1" dirty="0" smtClean="0">
                <a:latin typeface="Abadi MT Condensed Extra Bold"/>
                <a:cs typeface="Abadi MT Condensed Extra Bold"/>
              </a:rPr>
              <a:t>decks</a:t>
            </a:r>
            <a:r>
              <a:rPr lang="zh-CN" altLang="en-US" sz="2800" b="1" dirty="0" smtClean="0">
                <a:latin typeface="Abadi MT Condensed Extra Bold"/>
                <a:cs typeface="Abadi MT Condensed Extra Bold"/>
              </a:rPr>
              <a:t> </a:t>
            </a:r>
            <a:r>
              <a:rPr lang="en-US" altLang="zh-CN" sz="2000" b="1" dirty="0" smtClean="0">
                <a:latin typeface="Abadi MT Condensed Extra Bold"/>
                <a:cs typeface="Abadi MT Condensed Extra Bold"/>
              </a:rPr>
              <a:t>?</a:t>
            </a:r>
            <a:endParaRPr lang="en-US" sz="2000" b="1" dirty="0"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102577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dirty="0" smtClean="0"/>
              <a:t>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i="1" dirty="0" err="1" smtClean="0"/>
              <a:t>StatsRoyale</a:t>
            </a:r>
            <a:r>
              <a:rPr lang="en-US" altLang="zh-CN" sz="2400" i="1" baseline="30000" dirty="0" smtClean="0"/>
              <a:t>[1]</a:t>
            </a:r>
            <a:r>
              <a:rPr lang="zh-CN" altLang="en-US" sz="2400" dirty="0" smtClean="0"/>
              <a:t>: </a:t>
            </a:r>
            <a:endParaRPr lang="en-US" altLang="zh-CN" sz="2400" dirty="0" smtClean="0"/>
          </a:p>
          <a:p>
            <a:pPr lvl="1"/>
            <a:r>
              <a:rPr lang="en-US" sz="2000" dirty="0" smtClean="0"/>
              <a:t>Match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records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from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1000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players</a:t>
            </a:r>
            <a:r>
              <a:rPr lang="zh-CN" altLang="en-US" sz="2000" dirty="0" smtClean="0"/>
              <a:t>,</a:t>
            </a:r>
            <a:r>
              <a:rPr lang="en-US" altLang="zh-CN" sz="2000" dirty="0" smtClean="0"/>
              <a:t>real-time</a:t>
            </a:r>
          </a:p>
          <a:p>
            <a:pPr lvl="1"/>
            <a:r>
              <a:rPr lang="en-US" sz="2000" dirty="0" smtClean="0"/>
              <a:t>Exclude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human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(play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style/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skills)</a:t>
            </a:r>
          </a:p>
          <a:p>
            <a:pPr lvl="1"/>
            <a:r>
              <a:rPr lang="en-US" sz="2000" dirty="0" smtClean="0"/>
              <a:t>Purely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depends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card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property/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synergy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each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other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57200" y="6271243"/>
            <a:ext cx="26044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 smtClean="0"/>
              <a:t>[1]:</a:t>
            </a:r>
            <a:r>
              <a:rPr lang="zh-CN" altLang="en-US" sz="1600" i="1" dirty="0" smtClean="0"/>
              <a:t> </a:t>
            </a:r>
            <a:r>
              <a:rPr lang="en-US" sz="1600" i="1" dirty="0" smtClean="0"/>
              <a:t>https://</a:t>
            </a:r>
            <a:r>
              <a:rPr lang="en-US" sz="1600" i="1" dirty="0" err="1" smtClean="0"/>
              <a:t>statsroyale.com</a:t>
            </a:r>
            <a:r>
              <a:rPr lang="en-US" sz="1600" i="1" dirty="0" smtClean="0"/>
              <a:t>/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4" y="3449596"/>
            <a:ext cx="3302434" cy="253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00" y="3430713"/>
            <a:ext cx="2540434" cy="1732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89" y="3814254"/>
            <a:ext cx="2550001" cy="172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038" y="4197597"/>
            <a:ext cx="2738714" cy="1722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007" y="4653737"/>
            <a:ext cx="2644751" cy="1790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114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dirty="0" smtClean="0"/>
              <a:t>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i="1" dirty="0" err="1" smtClean="0"/>
              <a:t>StatsRoyale</a:t>
            </a:r>
            <a:r>
              <a:rPr lang="en-US" altLang="zh-CN" sz="2400" i="1" baseline="30000" dirty="0" smtClean="0"/>
              <a:t>[1]</a:t>
            </a:r>
            <a:r>
              <a:rPr lang="zh-CN" altLang="en-US" sz="2400" dirty="0" smtClean="0"/>
              <a:t>: </a:t>
            </a:r>
            <a:endParaRPr lang="en-US" altLang="zh-CN" sz="2400" dirty="0" smtClean="0"/>
          </a:p>
          <a:p>
            <a:pPr lvl="1"/>
            <a:r>
              <a:rPr lang="en-US" sz="2000" dirty="0" smtClean="0"/>
              <a:t>Match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records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from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1000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players</a:t>
            </a:r>
            <a:r>
              <a:rPr lang="zh-CN" altLang="en-US" sz="2000" dirty="0" smtClean="0"/>
              <a:t>,</a:t>
            </a:r>
            <a:r>
              <a:rPr lang="en-US" altLang="zh-CN" sz="2000" dirty="0" smtClean="0"/>
              <a:t>real-time</a:t>
            </a:r>
          </a:p>
          <a:p>
            <a:pPr lvl="1"/>
            <a:r>
              <a:rPr lang="en-US" sz="2000" dirty="0" smtClean="0"/>
              <a:t>Exclude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human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(play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style/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skills)</a:t>
            </a:r>
          </a:p>
          <a:p>
            <a:pPr lvl="1"/>
            <a:r>
              <a:rPr lang="en-US" sz="2000" dirty="0" smtClean="0"/>
              <a:t>Purely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depends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card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property/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synergy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each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other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57200" y="6271243"/>
            <a:ext cx="26044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 smtClean="0"/>
              <a:t>[1]:</a:t>
            </a:r>
            <a:r>
              <a:rPr lang="zh-CN" altLang="en-US" sz="1600" i="1" dirty="0" smtClean="0"/>
              <a:t> </a:t>
            </a:r>
            <a:r>
              <a:rPr lang="en-US" sz="1600" i="1" dirty="0" smtClean="0"/>
              <a:t>https://</a:t>
            </a:r>
            <a:r>
              <a:rPr lang="en-US" sz="1600" i="1" dirty="0" err="1" smtClean="0"/>
              <a:t>statsroyale.com</a:t>
            </a:r>
            <a:r>
              <a:rPr lang="en-US" sz="1600" i="1" dirty="0" smtClean="0"/>
              <a:t>/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4" y="3449596"/>
            <a:ext cx="3302434" cy="253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00" y="3430713"/>
            <a:ext cx="2540434" cy="1732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89" y="3814254"/>
            <a:ext cx="2550001" cy="172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038" y="4197597"/>
            <a:ext cx="2738714" cy="1722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007" y="4653737"/>
            <a:ext cx="2644751" cy="1790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32330" y="5634757"/>
            <a:ext cx="64546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180,000+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match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records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7662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5" y="1648074"/>
            <a:ext cx="3647176" cy="2468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560905" y="1648074"/>
            <a:ext cx="2649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{</a:t>
            </a:r>
            <a:r>
              <a:rPr lang="en-US" sz="2000" dirty="0" smtClean="0"/>
              <a:t>Win</a:t>
            </a:r>
            <a:r>
              <a:rPr lang="zh-CN" altLang="en-US" sz="2000" dirty="0" smtClean="0"/>
              <a:t>,</a:t>
            </a:r>
            <a:r>
              <a:rPr lang="en-US" altLang="zh-CN" sz="2000" dirty="0" smtClean="0"/>
              <a:t>Loss}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{1,0}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60905" y="2758220"/>
            <a:ext cx="226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 smtClean="0"/>
              <a:t>[1,0,0,1,0,1</a:t>
            </a:r>
            <a:r>
              <a:rPr lang="is-IS" altLang="zh-CN" spc="300" dirty="0" smtClean="0"/>
              <a:t>…</a:t>
            </a:r>
            <a:r>
              <a:rPr lang="en-US" altLang="zh-CN" spc="300" dirty="0" smtClean="0"/>
              <a:t>.0]</a:t>
            </a:r>
            <a:endParaRPr lang="en-US" spc="300" dirty="0"/>
          </a:p>
        </p:txBody>
      </p:sp>
      <p:sp>
        <p:nvSpPr>
          <p:cNvPr id="14" name="TextBox 13"/>
          <p:cNvSpPr txBox="1"/>
          <p:nvPr/>
        </p:nvSpPr>
        <p:spPr>
          <a:xfrm>
            <a:off x="5052499" y="2368736"/>
            <a:ext cx="8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Deck</a:t>
            </a:r>
            <a:r>
              <a:rPr lang="zh-CN" altLang="en-US" dirty="0" smtClean="0"/>
              <a:t> </a:t>
            </a:r>
            <a:r>
              <a:rPr lang="zh-CN" altLang="zh-CN" dirty="0"/>
              <a:t>1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60905" y="3613666"/>
            <a:ext cx="2227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300" dirty="0" smtClean="0"/>
              <a:t>[</a:t>
            </a:r>
            <a:r>
              <a:rPr lang="en-US" altLang="zh-CN" spc="300" dirty="0" smtClean="0"/>
              <a:t>0</a:t>
            </a:r>
            <a:r>
              <a:rPr lang="en-US" altLang="zh-CN" spc="300" dirty="0" smtClean="0"/>
              <a:t>,</a:t>
            </a:r>
            <a:r>
              <a:rPr lang="en-US" altLang="zh-CN" spc="300" dirty="0" smtClean="0"/>
              <a:t>1</a:t>
            </a:r>
            <a:r>
              <a:rPr lang="en-US" altLang="zh-CN" spc="300" dirty="0" smtClean="0"/>
              <a:t>,</a:t>
            </a:r>
            <a:r>
              <a:rPr lang="en-US" altLang="zh-CN" spc="300" dirty="0" smtClean="0"/>
              <a:t>1</a:t>
            </a:r>
            <a:r>
              <a:rPr lang="en-US" altLang="zh-CN" spc="300" dirty="0" smtClean="0"/>
              <a:t>,1,0,</a:t>
            </a:r>
            <a:r>
              <a:rPr lang="en-US" altLang="zh-CN" spc="300" dirty="0" smtClean="0"/>
              <a:t>0</a:t>
            </a:r>
            <a:r>
              <a:rPr lang="is-IS" altLang="zh-CN" spc="300" dirty="0" smtClean="0"/>
              <a:t>…</a:t>
            </a:r>
            <a:r>
              <a:rPr lang="en-US" altLang="zh-CN" spc="300" dirty="0" smtClean="0"/>
              <a:t>.</a:t>
            </a:r>
            <a:r>
              <a:rPr lang="en-US" altLang="zh-CN" spc="300" dirty="0" smtClean="0"/>
              <a:t>1</a:t>
            </a:r>
            <a:r>
              <a:rPr lang="en-US" altLang="zh-CN" spc="300" dirty="0" smtClean="0"/>
              <a:t>]</a:t>
            </a:r>
            <a:endParaRPr lang="en-US" spc="300" dirty="0"/>
          </a:p>
        </p:txBody>
      </p:sp>
      <p:sp>
        <p:nvSpPr>
          <p:cNvPr id="16" name="TextBox 15"/>
          <p:cNvSpPr txBox="1"/>
          <p:nvPr/>
        </p:nvSpPr>
        <p:spPr>
          <a:xfrm>
            <a:off x="5136624" y="3244334"/>
            <a:ext cx="8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Deck</a:t>
            </a:r>
            <a:r>
              <a:rPr lang="zh-CN" altLang="en-US" dirty="0" smtClean="0"/>
              <a:t> </a:t>
            </a:r>
            <a:r>
              <a:rPr lang="zh-CN" altLang="zh-CN" dirty="0" smtClean="0"/>
              <a:t>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36947" y="2824768"/>
            <a:ext cx="2009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Use</a:t>
            </a:r>
            <a:r>
              <a:rPr lang="en-US" altLang="zh-CN" sz="2000" b="1" dirty="0" smtClean="0"/>
              <a:t>/Not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use</a:t>
            </a:r>
            <a:r>
              <a:rPr lang="zh-CN" altLang="en-US" sz="2000" b="1" dirty="0" smtClean="0"/>
              <a:t> 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certain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card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{1,0}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02166" y="5095348"/>
            <a:ext cx="226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 smtClean="0"/>
              <a:t>[1,0,0,1,0,1</a:t>
            </a:r>
            <a:r>
              <a:rPr lang="is-IS" altLang="zh-CN" spc="300" dirty="0" smtClean="0"/>
              <a:t>…</a:t>
            </a:r>
            <a:r>
              <a:rPr lang="en-US" altLang="zh-CN" spc="300" dirty="0" smtClean="0"/>
              <a:t>.0]</a:t>
            </a:r>
            <a:endParaRPr lang="en-US" spc="300" dirty="0"/>
          </a:p>
        </p:txBody>
      </p:sp>
      <p:sp>
        <p:nvSpPr>
          <p:cNvPr id="19" name="TextBox 18"/>
          <p:cNvSpPr txBox="1"/>
          <p:nvPr/>
        </p:nvSpPr>
        <p:spPr>
          <a:xfrm>
            <a:off x="1193760" y="4705864"/>
            <a:ext cx="8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Deck</a:t>
            </a:r>
            <a:r>
              <a:rPr lang="zh-CN" altLang="en-US" dirty="0" smtClean="0"/>
              <a:t> </a:t>
            </a:r>
            <a:r>
              <a:rPr lang="zh-CN" altLang="zh-CN" dirty="0"/>
              <a:t>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166" y="5950794"/>
            <a:ext cx="2227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300" dirty="0" smtClean="0"/>
              <a:t>[</a:t>
            </a:r>
            <a:r>
              <a:rPr lang="en-US" altLang="zh-CN" spc="300" dirty="0" smtClean="0"/>
              <a:t>0</a:t>
            </a:r>
            <a:r>
              <a:rPr lang="en-US" altLang="zh-CN" spc="300" dirty="0" smtClean="0"/>
              <a:t>,</a:t>
            </a:r>
            <a:r>
              <a:rPr lang="en-US" altLang="zh-CN" spc="300" dirty="0" smtClean="0"/>
              <a:t>1</a:t>
            </a:r>
            <a:r>
              <a:rPr lang="en-US" altLang="zh-CN" spc="300" dirty="0" smtClean="0"/>
              <a:t>,</a:t>
            </a:r>
            <a:r>
              <a:rPr lang="en-US" altLang="zh-CN" spc="300" dirty="0" smtClean="0"/>
              <a:t>1</a:t>
            </a:r>
            <a:r>
              <a:rPr lang="en-US" altLang="zh-CN" spc="300" dirty="0" smtClean="0"/>
              <a:t>,1,0,</a:t>
            </a:r>
            <a:r>
              <a:rPr lang="en-US" altLang="zh-CN" spc="300" dirty="0" smtClean="0"/>
              <a:t>0</a:t>
            </a:r>
            <a:r>
              <a:rPr lang="is-IS" altLang="zh-CN" spc="300" dirty="0" smtClean="0"/>
              <a:t>…</a:t>
            </a:r>
            <a:r>
              <a:rPr lang="en-US" altLang="zh-CN" spc="300" dirty="0" smtClean="0"/>
              <a:t>.</a:t>
            </a:r>
            <a:r>
              <a:rPr lang="en-US" altLang="zh-CN" spc="300" dirty="0" smtClean="0"/>
              <a:t>1</a:t>
            </a:r>
            <a:r>
              <a:rPr lang="en-US" altLang="zh-CN" spc="300" dirty="0" smtClean="0"/>
              <a:t>]</a:t>
            </a:r>
            <a:endParaRPr lang="en-US" spc="3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7885" y="5581462"/>
            <a:ext cx="8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Deck</a:t>
            </a:r>
            <a:r>
              <a:rPr lang="zh-CN" altLang="en-US" dirty="0" smtClean="0"/>
              <a:t> </a:t>
            </a:r>
            <a:r>
              <a:rPr lang="zh-CN" altLang="zh-CN" dirty="0" smtClean="0"/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46483" y="53322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{</a:t>
            </a:r>
            <a:r>
              <a:rPr lang="en-US" sz="2000" b="1" dirty="0" smtClean="0"/>
              <a:t>Card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Type,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Rarity</a:t>
            </a:r>
            <a:r>
              <a:rPr lang="en-US" altLang="zh-CN" sz="2000" b="1" dirty="0" smtClean="0"/>
              <a:t>,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Cost}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005222" y="1648074"/>
            <a:ext cx="142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Label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1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</a:t>
            </a:r>
            <a:r>
              <a:rPr lang="en-US" dirty="0" err="1" smtClean="0"/>
              <a:t>Alogrithm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SVM</a:t>
            </a:r>
          </a:p>
          <a:p>
            <a:r>
              <a:rPr lang="en-US" sz="2400" dirty="0" smtClean="0"/>
              <a:t>Decision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Tree</a:t>
            </a:r>
          </a:p>
          <a:p>
            <a:r>
              <a:rPr lang="en-US" sz="2400" dirty="0" smtClean="0"/>
              <a:t>Naïve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Bayes</a:t>
            </a:r>
          </a:p>
          <a:p>
            <a:r>
              <a:rPr lang="en-US" sz="2400" dirty="0" smtClean="0"/>
              <a:t>Neural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</a:t>
            </a:r>
            <a:endParaRPr lang="en-US" sz="2400" dirty="0"/>
          </a:p>
          <a:p>
            <a:r>
              <a:rPr lang="en-US" sz="2400" dirty="0" err="1" smtClean="0"/>
              <a:t>Adaboost</a:t>
            </a:r>
            <a:endParaRPr lang="en-US" sz="2400" dirty="0" smtClean="0"/>
          </a:p>
          <a:p>
            <a:r>
              <a:rPr lang="en-US" sz="2400" dirty="0" err="1" smtClean="0"/>
              <a:t>Randon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forests</a:t>
            </a:r>
            <a:endParaRPr lang="en-US" sz="2400" dirty="0" smtClean="0"/>
          </a:p>
          <a:p>
            <a:r>
              <a:rPr lang="en-US" sz="2400" dirty="0" err="1" smtClean="0"/>
              <a:t>AdaBoost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Decision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5312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7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Extend to multi-class classification</a:t>
            </a:r>
          </a:p>
          <a:p>
            <a:r>
              <a:rPr lang="en-US" sz="2800" dirty="0" smtClean="0"/>
              <a:t>Better feature extraction</a:t>
            </a:r>
          </a:p>
          <a:p>
            <a:r>
              <a:rPr lang="en-US" sz="2800" dirty="0" smtClean="0"/>
              <a:t>More application extension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2626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273</Words>
  <Application>Microsoft Macintosh PowerPoint</Application>
  <PresentationFormat>On-screen Show (4:3)</PresentationFormat>
  <Paragraphs>58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Mobile game (Clash Royale) match result prediction using multiple machine learning algorithms</vt:lpstr>
      <vt:lpstr>Introduction &amp; Motivation</vt:lpstr>
      <vt:lpstr>Introduction &amp; Motivation</vt:lpstr>
      <vt:lpstr>Data Source</vt:lpstr>
      <vt:lpstr>Data Source</vt:lpstr>
      <vt:lpstr>Feature Extraction</vt:lpstr>
      <vt:lpstr>Proposed Alogrithm</vt:lpstr>
      <vt:lpstr>Results</vt:lpstr>
      <vt:lpstr>Discussion &amp; Future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game (Clash Royale) match result prediction using   multiple machine learning algorithms</dc:title>
  <dc:creator>Zheng Li</dc:creator>
  <cp:lastModifiedBy>Zheng Li</cp:lastModifiedBy>
  <cp:revision>9</cp:revision>
  <dcterms:created xsi:type="dcterms:W3CDTF">2017-05-11T13:43:25Z</dcterms:created>
  <dcterms:modified xsi:type="dcterms:W3CDTF">2017-05-11T15:14:22Z</dcterms:modified>
</cp:coreProperties>
</file>